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8"/>
  </p:notesMasterIdLst>
  <p:sldIdLst>
    <p:sldId id="256" r:id="rId2"/>
    <p:sldId id="278" r:id="rId3"/>
    <p:sldId id="276" r:id="rId4"/>
    <p:sldId id="265" r:id="rId5"/>
    <p:sldId id="263" r:id="rId6"/>
    <p:sldId id="264" r:id="rId7"/>
  </p:sldIdLst>
  <p:sldSz cx="10080625" cy="7559675"/>
  <p:notesSz cx="6797675" cy="9926638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charset="2"/>
      <a:defRPr kern="1200">
        <a:solidFill>
          <a:schemeClr val="bg1"/>
        </a:solidFill>
        <a:latin typeface="Arial" charset="0"/>
        <a:ea typeface="+mn-ea"/>
        <a:cs typeface="+mn-cs"/>
      </a:defRPr>
    </a:lvl1pPr>
    <a:lvl2pPr marL="425450" indent="-2159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charset="2"/>
      <a:defRPr kern="1200">
        <a:solidFill>
          <a:schemeClr val="bg1"/>
        </a:solidFill>
        <a:latin typeface="Arial" charset="0"/>
        <a:ea typeface="+mn-ea"/>
        <a:cs typeface="+mn-cs"/>
      </a:defRPr>
    </a:lvl2pPr>
    <a:lvl3pPr marL="641350" indent="-211138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charset="2"/>
      <a:defRPr kern="1200">
        <a:solidFill>
          <a:schemeClr val="bg1"/>
        </a:solidFill>
        <a:latin typeface="Arial" charset="0"/>
        <a:ea typeface="+mn-ea"/>
        <a:cs typeface="+mn-cs"/>
      </a:defRPr>
    </a:lvl3pPr>
    <a:lvl4pPr marL="857250" indent="-212725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charset="2"/>
      <a:defRPr kern="1200">
        <a:solidFill>
          <a:schemeClr val="bg1"/>
        </a:solidFill>
        <a:latin typeface="Arial" charset="0"/>
        <a:ea typeface="+mn-ea"/>
        <a:cs typeface="+mn-cs"/>
      </a:defRPr>
    </a:lvl4pPr>
    <a:lvl5pPr marL="1073150" indent="-212725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charset="2"/>
      <a:defRPr kern="1200">
        <a:solidFill>
          <a:schemeClr val="bg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vsnitt" id="{1D3FDD16-A6DB-4593-9CC4-A418C01467E5}">
          <p14:sldIdLst>
            <p14:sldId id="256"/>
          </p14:sldIdLst>
        </p14:section>
        <p14:section name="Namnlöst avsnitt" id="{3350B3BE-8952-4C31-95AA-26AB1F8BE4D2}">
          <p14:sldIdLst>
            <p14:sldId id="278"/>
            <p14:sldId id="276"/>
            <p14:sldId id="265"/>
            <p14:sldId id="263"/>
            <p14:sldId id="26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674" userDrawn="1">
          <p15:clr>
            <a:srgbClr val="A4A3A4"/>
          </p15:clr>
        </p15:guide>
        <p15:guide id="2" pos="19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22" d="100"/>
          <a:sy n="22" d="100"/>
        </p:scale>
        <p:origin x="1648" y="25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674"/>
        <p:guide pos="19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lIns="83786" tIns="41893" rIns="83786" bIns="41893" anchor="ctr"/>
          <a:lstStyle/>
          <a:p>
            <a:pPr>
              <a:defRPr/>
            </a:pPr>
            <a:endParaRPr lang="sv-SE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83786" tIns="41893" rIns="83786" bIns="41893" anchor="ctr"/>
          <a:lstStyle/>
          <a:p>
            <a:pPr>
              <a:defRPr/>
            </a:pPr>
            <a:endParaRPr lang="sv-SE"/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83786" tIns="41893" rIns="83786" bIns="41893" anchor="ctr"/>
          <a:lstStyle/>
          <a:p>
            <a:pPr>
              <a:defRPr/>
            </a:pPr>
            <a:endParaRPr lang="sv-SE"/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83786" tIns="41893" rIns="83786" bIns="41893" anchor="ctr"/>
          <a:lstStyle/>
          <a:p>
            <a:pPr>
              <a:defRPr/>
            </a:pPr>
            <a:endParaRPr lang="sv-SE"/>
          </a:p>
        </p:txBody>
      </p:sp>
      <p:sp>
        <p:nvSpPr>
          <p:cNvPr id="20486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919163" y="754063"/>
            <a:ext cx="4951412" cy="3714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054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679482" y="4714969"/>
            <a:ext cx="5431574" cy="445998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sv-SE" noProof="0"/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1" y="0"/>
            <a:ext cx="2949180" cy="49522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83786" tIns="41893" rIns="83786" bIns="41893" anchor="ctr"/>
          <a:lstStyle/>
          <a:p>
            <a:pPr>
              <a:defRPr/>
            </a:pPr>
            <a:endParaRPr lang="sv-SE"/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3847068" y="0"/>
            <a:ext cx="2949180" cy="49522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83786" tIns="41893" rIns="83786" bIns="41893" anchor="ctr"/>
          <a:lstStyle/>
          <a:p>
            <a:pPr>
              <a:defRPr/>
            </a:pPr>
            <a:endParaRPr lang="sv-SE"/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1" y="9429937"/>
            <a:ext cx="2949180" cy="49522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83786" tIns="41893" rIns="83786" bIns="41893" anchor="ctr"/>
          <a:lstStyle/>
          <a:p>
            <a:pPr>
              <a:defRPr/>
            </a:pPr>
            <a:endParaRPr lang="sv-SE"/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sldNum"/>
          </p:nvPr>
        </p:nvSpPr>
        <p:spPr bwMode="auto">
          <a:xfrm>
            <a:off x="3847068" y="9428464"/>
            <a:ext cx="2943470" cy="48933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0" algn="l"/>
                <a:tab pos="410205" algn="l"/>
                <a:tab pos="821864" algn="l"/>
                <a:tab pos="1233523" algn="l"/>
                <a:tab pos="1645183" algn="l"/>
                <a:tab pos="2056842" algn="l"/>
                <a:tab pos="2468501" algn="l"/>
                <a:tab pos="2880160" algn="l"/>
                <a:tab pos="3291820" algn="l"/>
                <a:tab pos="3703478" algn="l"/>
                <a:tab pos="4115138" algn="l"/>
                <a:tab pos="4526797" algn="l"/>
                <a:tab pos="4938457" algn="l"/>
                <a:tab pos="5350115" algn="l"/>
                <a:tab pos="5761775" algn="l"/>
                <a:tab pos="6173434" algn="l"/>
                <a:tab pos="6585093" algn="l"/>
                <a:tab pos="6996752" algn="l"/>
                <a:tab pos="7408412" algn="l"/>
                <a:tab pos="7820071" algn="l"/>
                <a:tab pos="8231730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fld id="{8C21EF63-0BD7-4D5B-A0AD-80579D70CD53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37DEB37-9FDC-43C1-959C-4B3F10F1B362}" type="slidenum">
              <a:rPr lang="sv-SE" smtClean="0"/>
              <a:pPr/>
              <a:t>1</a:t>
            </a:fld>
            <a:endParaRPr lang="sv-SE"/>
          </a:p>
        </p:txBody>
      </p:sp>
      <p:sp>
        <p:nvSpPr>
          <p:cNvPr id="21507" name="Text Box 1"/>
          <p:cNvSpPr txBox="1">
            <a:spLocks noChangeArrowheads="1"/>
          </p:cNvSpPr>
          <p:nvPr/>
        </p:nvSpPr>
        <p:spPr bwMode="auto">
          <a:xfrm>
            <a:off x="3847068" y="9429937"/>
            <a:ext cx="2949180" cy="49522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tabLst>
                <a:tab pos="0" algn="l"/>
                <a:tab pos="410205" algn="l"/>
                <a:tab pos="821864" algn="l"/>
                <a:tab pos="1233523" algn="l"/>
                <a:tab pos="1645183" algn="l"/>
                <a:tab pos="2056842" algn="l"/>
                <a:tab pos="2468501" algn="l"/>
                <a:tab pos="2880160" algn="l"/>
                <a:tab pos="3291820" algn="l"/>
                <a:tab pos="3703478" algn="l"/>
                <a:tab pos="4115138" algn="l"/>
                <a:tab pos="4526797" algn="l"/>
                <a:tab pos="4938457" algn="l"/>
                <a:tab pos="5350115" algn="l"/>
                <a:tab pos="5761775" algn="l"/>
                <a:tab pos="6173434" algn="l"/>
                <a:tab pos="6585093" algn="l"/>
                <a:tab pos="6996752" algn="l"/>
                <a:tab pos="7408412" algn="l"/>
                <a:tab pos="7820071" algn="l"/>
                <a:tab pos="8231730" algn="l"/>
              </a:tabLst>
            </a:pPr>
            <a:fld id="{3A438AA5-FFDD-4788-9E2E-3F4EDDEC1AF6}" type="slidenum">
              <a:rPr lang="sv-SE" sz="130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pPr algn="r">
                <a:lnSpc>
                  <a:spcPct val="95000"/>
                </a:lnSpc>
                <a:tabLst>
                  <a:tab pos="0" algn="l"/>
                  <a:tab pos="410205" algn="l"/>
                  <a:tab pos="821864" algn="l"/>
                  <a:tab pos="1233523" algn="l"/>
                  <a:tab pos="1645183" algn="l"/>
                  <a:tab pos="2056842" algn="l"/>
                  <a:tab pos="2468501" algn="l"/>
                  <a:tab pos="2880160" algn="l"/>
                  <a:tab pos="3291820" algn="l"/>
                  <a:tab pos="3703478" algn="l"/>
                  <a:tab pos="4115138" algn="l"/>
                  <a:tab pos="4526797" algn="l"/>
                  <a:tab pos="4938457" algn="l"/>
                  <a:tab pos="5350115" algn="l"/>
                  <a:tab pos="5761775" algn="l"/>
                  <a:tab pos="6173434" algn="l"/>
                  <a:tab pos="6585093" algn="l"/>
                  <a:tab pos="6996752" algn="l"/>
                  <a:tab pos="7408412" algn="l"/>
                  <a:tab pos="7820071" algn="l"/>
                  <a:tab pos="8231730" algn="l"/>
                </a:tabLst>
              </a:pPr>
              <a:t>1</a:t>
            </a:fld>
            <a:endParaRPr lang="sv-SE" sz="1300">
              <a:solidFill>
                <a:srgbClr val="000000"/>
              </a:solidFill>
              <a:latin typeface="Times New Roman" pitchFamily="16" charset="0"/>
              <a:cs typeface="Arial Unicode MS" charset="0"/>
            </a:endParaRPr>
          </a:p>
        </p:txBody>
      </p:sp>
      <p:sp>
        <p:nvSpPr>
          <p:cNvPr id="21508" name="Text Box 2"/>
          <p:cNvSpPr txBox="1">
            <a:spLocks noChangeArrowheads="1"/>
          </p:cNvSpPr>
          <p:nvPr/>
        </p:nvSpPr>
        <p:spPr bwMode="auto">
          <a:xfrm>
            <a:off x="994956" y="754631"/>
            <a:ext cx="4806335" cy="372156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3786" tIns="41893" rIns="83786" bIns="41893" anchor="ctr"/>
          <a:lstStyle/>
          <a:p>
            <a:endParaRPr lang="sv-SE"/>
          </a:p>
        </p:txBody>
      </p:sp>
      <p:sp>
        <p:nvSpPr>
          <p:cNvPr id="21509" name="Rectangle 3"/>
          <p:cNvSpPr>
            <a:spLocks noGrp="1" noChangeArrowheads="1"/>
          </p:cNvSpPr>
          <p:nvPr>
            <p:ph type="body"/>
          </p:nvPr>
        </p:nvSpPr>
        <p:spPr>
          <a:xfrm>
            <a:off x="679482" y="4714969"/>
            <a:ext cx="5433001" cy="4461459"/>
          </a:xfrm>
          <a:noFill/>
          <a:ln/>
        </p:spPr>
        <p:txBody>
          <a:bodyPr wrap="none" anchor="ctr"/>
          <a:lstStyle/>
          <a:p>
            <a:endParaRPr lang="sv-SE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E64F821-583A-41D4-8EBD-545A68E71C66}" type="slidenum">
              <a:rPr lang="sv-SE" smtClean="0"/>
              <a:pPr/>
              <a:t>5</a:t>
            </a:fld>
            <a:endParaRPr lang="sv-SE"/>
          </a:p>
        </p:txBody>
      </p:sp>
      <p:sp>
        <p:nvSpPr>
          <p:cNvPr id="28675" name="Text Box 1"/>
          <p:cNvSpPr txBox="1">
            <a:spLocks noChangeArrowheads="1"/>
          </p:cNvSpPr>
          <p:nvPr/>
        </p:nvSpPr>
        <p:spPr bwMode="auto">
          <a:xfrm>
            <a:off x="994956" y="754631"/>
            <a:ext cx="4803481" cy="3718621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3786" tIns="41893" rIns="83786" bIns="41893" anchor="ctr"/>
          <a:lstStyle/>
          <a:p>
            <a:endParaRPr lang="sv-SE"/>
          </a:p>
        </p:txBody>
      </p:sp>
      <p:sp>
        <p:nvSpPr>
          <p:cNvPr id="28676" name="Rectangle 2"/>
          <p:cNvSpPr>
            <a:spLocks noGrp="1" noChangeArrowheads="1"/>
          </p:cNvSpPr>
          <p:nvPr>
            <p:ph type="body"/>
          </p:nvPr>
        </p:nvSpPr>
        <p:spPr>
          <a:xfrm>
            <a:off x="679482" y="4714969"/>
            <a:ext cx="5433001" cy="4461459"/>
          </a:xfrm>
          <a:noFill/>
          <a:ln/>
        </p:spPr>
        <p:txBody>
          <a:bodyPr wrap="none" anchor="ctr"/>
          <a:lstStyle/>
          <a:p>
            <a:endParaRPr lang="sv-S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49F93BB-770D-45CF-8943-43478C68E6DE}" type="slidenum">
              <a:rPr lang="sv-SE" smtClean="0"/>
              <a:pPr/>
              <a:t>6</a:t>
            </a:fld>
            <a:endParaRPr lang="sv-SE"/>
          </a:p>
        </p:txBody>
      </p:sp>
      <p:sp>
        <p:nvSpPr>
          <p:cNvPr id="29699" name="Text Box 1"/>
          <p:cNvSpPr txBox="1">
            <a:spLocks noChangeArrowheads="1"/>
          </p:cNvSpPr>
          <p:nvPr/>
        </p:nvSpPr>
        <p:spPr bwMode="auto">
          <a:xfrm>
            <a:off x="994956" y="754631"/>
            <a:ext cx="4803481" cy="3718621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3786" tIns="41893" rIns="83786" bIns="41893" anchor="ctr"/>
          <a:lstStyle/>
          <a:p>
            <a:endParaRPr lang="sv-SE"/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body"/>
          </p:nvPr>
        </p:nvSpPr>
        <p:spPr>
          <a:xfrm>
            <a:off x="679482" y="4714969"/>
            <a:ext cx="5433001" cy="4461459"/>
          </a:xfrm>
          <a:noFill/>
          <a:ln/>
        </p:spPr>
        <p:txBody>
          <a:bodyPr wrap="none" anchor="ctr"/>
          <a:lstStyle/>
          <a:p>
            <a:r>
              <a:rPr lang="sv-SE" dirty="0"/>
              <a:t>Nätverk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sv-S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665465-2DF5-416E-9EB7-EFF3911B6047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881034-65B2-4208-9B4B-9AF4E24DA1E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4EDFCA-50BC-4ED6-9098-0B5A79231127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4525" cy="4981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0163" y="1768475"/>
            <a:ext cx="4456112" cy="4981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A75706-2F3F-48B8-947B-871E84B6EEE8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5A7ACB-A5C6-4218-AEE1-4D2366735BC9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5FA51C-84FA-4EEF-B5BD-A817E10CD0C1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44A495-7854-456C-B59E-AD155B60D8B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399650-7434-4ECC-A7F7-770A5815DA3C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82C7B8-20B1-427C-A380-3867A9B563E3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50753C-202F-468C-9324-FA8E5435630C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0913" y="301625"/>
            <a:ext cx="2265362" cy="64484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45275" cy="64484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BD1D7-1726-4F5F-AE94-C5EDA0194C63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3037" cy="1254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Klicka för att redigera rubriktextens format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3037" cy="4981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Klicka för att redigera dispositionstextens format</a:t>
            </a:r>
          </a:p>
          <a:p>
            <a:pPr lvl="1"/>
            <a:r>
              <a:rPr lang="en-GB"/>
              <a:t>Andra dispositionsnivån</a:t>
            </a:r>
          </a:p>
          <a:p>
            <a:pPr lvl="2"/>
            <a:r>
              <a:rPr lang="en-GB"/>
              <a:t>Tredje dispositionsnivån</a:t>
            </a:r>
          </a:p>
          <a:p>
            <a:pPr lvl="3"/>
            <a:r>
              <a:rPr lang="en-GB"/>
              <a:t>Fjärde dispositionsnivån</a:t>
            </a:r>
          </a:p>
          <a:p>
            <a:pPr lvl="4"/>
            <a:r>
              <a:rPr lang="en-GB"/>
              <a:t>Femte dispositionsnivån</a:t>
            </a:r>
          </a:p>
          <a:p>
            <a:pPr lvl="4"/>
            <a:r>
              <a:rPr lang="en-GB"/>
              <a:t>Sjätte dispositionsnivån</a:t>
            </a:r>
          </a:p>
          <a:p>
            <a:pPr lvl="4"/>
            <a:r>
              <a:rPr lang="en-GB"/>
              <a:t>Sjunde dispositionsnivån</a:t>
            </a:r>
          </a:p>
          <a:p>
            <a:pPr lvl="4"/>
            <a:r>
              <a:rPr lang="en-GB"/>
              <a:t>Åttonde dispositionsnivån</a:t>
            </a:r>
          </a:p>
          <a:p>
            <a:pPr lvl="4"/>
            <a:r>
              <a:rPr lang="en-GB"/>
              <a:t>Nionde dispositionsnivån</a:t>
            </a: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503238" y="6886575"/>
            <a:ext cx="2346325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sv-SE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448050" y="6886575"/>
            <a:ext cx="3194050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sv-S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39975" cy="5127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fld id="{72D7F58D-4C18-4A4E-B358-D2244211583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000000"/>
          </a:solidFill>
          <a:latin typeface="Arial" charset="0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000000"/>
          </a:solidFill>
          <a:latin typeface="Arial" charset="0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000000"/>
          </a:solidFill>
          <a:latin typeface="Arial" charset="0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000000"/>
          </a:solidFill>
          <a:latin typeface="Arial" charset="0"/>
        </a:defRPr>
      </a:lvl5pPr>
      <a:lvl6pPr marL="4572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000000"/>
          </a:solidFill>
          <a:latin typeface="Arial" charset="0"/>
        </a:defRPr>
      </a:lvl6pPr>
      <a:lvl7pPr marL="9144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000000"/>
          </a:solidFill>
          <a:latin typeface="Arial" charset="0"/>
        </a:defRPr>
      </a:lvl7pPr>
      <a:lvl8pPr marL="1371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000000"/>
          </a:solidFill>
          <a:latin typeface="Arial" charset="0"/>
        </a:defRPr>
      </a:lvl8pPr>
      <a:lvl9pPr marL="18288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000000"/>
          </a:solidFill>
          <a:latin typeface="Arial" charset="0"/>
        </a:defRPr>
      </a:lvl9pPr>
    </p:titleStyle>
    <p:bodyStyle>
      <a:lvl1pPr marL="425450" indent="-320675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45000"/>
        <a:buFont typeface="Wingdings" charset="2"/>
        <a:buChar char="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8572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75000"/>
        <a:buFont typeface="Symbol" charset="2"/>
        <a:buChar char=""/>
        <a:defRPr sz="2800">
          <a:solidFill>
            <a:srgbClr val="000000"/>
          </a:solidFill>
          <a:latin typeface="+mn-lt"/>
        </a:defRPr>
      </a:lvl2pPr>
      <a:lvl3pPr marL="1289050" indent="-212725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45000"/>
        <a:buFont typeface="Wingdings" charset="2"/>
        <a:buChar char=""/>
        <a:defRPr sz="2400">
          <a:solidFill>
            <a:srgbClr val="000000"/>
          </a:solidFill>
          <a:latin typeface="+mn-lt"/>
        </a:defRPr>
      </a:lvl3pPr>
      <a:lvl4pPr marL="1720850" indent="-20955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75000"/>
        <a:buFont typeface="Symbol" charset="2"/>
        <a:buChar char=""/>
        <a:defRPr sz="2000">
          <a:solidFill>
            <a:srgbClr val="000000"/>
          </a:solidFill>
          <a:latin typeface="+mn-lt"/>
        </a:defRPr>
      </a:lvl4pPr>
      <a:lvl5pPr marL="2152650" indent="-211138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charset="2"/>
        <a:buChar char=""/>
        <a:defRPr sz="2000">
          <a:solidFill>
            <a:srgbClr val="000000"/>
          </a:solidFill>
          <a:latin typeface="+mn-lt"/>
        </a:defRPr>
      </a:lvl5pPr>
      <a:lvl6pPr marL="2609850" indent="-211138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charset="2"/>
        <a:buChar char=""/>
        <a:defRPr sz="2000">
          <a:solidFill>
            <a:srgbClr val="000000"/>
          </a:solidFill>
          <a:latin typeface="+mn-lt"/>
        </a:defRPr>
      </a:lvl6pPr>
      <a:lvl7pPr marL="3067050" indent="-211138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charset="2"/>
        <a:buChar char=""/>
        <a:defRPr sz="2000">
          <a:solidFill>
            <a:srgbClr val="000000"/>
          </a:solidFill>
          <a:latin typeface="+mn-lt"/>
        </a:defRPr>
      </a:lvl7pPr>
      <a:lvl8pPr marL="3524250" indent="-211138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charset="2"/>
        <a:buChar char=""/>
        <a:defRPr sz="2000">
          <a:solidFill>
            <a:srgbClr val="000000"/>
          </a:solidFill>
          <a:latin typeface="+mn-lt"/>
        </a:defRPr>
      </a:lvl8pPr>
      <a:lvl9pPr marL="3981450" indent="-211138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charset="2"/>
        <a:buChar char=""/>
        <a:defRPr sz="2000">
          <a:solidFill>
            <a:srgbClr val="000000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1"/>
          <p:cNvSpPr txBox="1">
            <a:spLocks noChangeArrowheads="1"/>
          </p:cNvSpPr>
          <p:nvPr/>
        </p:nvSpPr>
        <p:spPr bwMode="auto">
          <a:xfrm>
            <a:off x="287338" y="511175"/>
            <a:ext cx="7967662" cy="82039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4800" dirty="0">
                <a:solidFill>
                  <a:srgbClr val="000000"/>
                </a:solidFill>
              </a:rPr>
              <a:t>Webben o Mobilen 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4800" dirty="0">
                <a:solidFill>
                  <a:srgbClr val="000000"/>
                </a:solidFill>
              </a:rPr>
              <a:t>  </a:t>
            </a:r>
            <a:endParaRPr lang="sv-SE" sz="3300" i="1" dirty="0">
              <a:solidFill>
                <a:srgbClr val="000000"/>
              </a:solidFill>
            </a:endParaRPr>
          </a:p>
        </p:txBody>
      </p:sp>
      <p:sp>
        <p:nvSpPr>
          <p:cNvPr id="2051" name="Text Box 2"/>
          <p:cNvSpPr txBox="1">
            <a:spLocks noChangeArrowheads="1"/>
          </p:cNvSpPr>
          <p:nvPr/>
        </p:nvSpPr>
        <p:spPr bwMode="auto">
          <a:xfrm>
            <a:off x="252413" y="1331565"/>
            <a:ext cx="9070975" cy="644401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t"/>
          <a:lstStyle/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3000" dirty="0" err="1">
                <a:solidFill>
                  <a:srgbClr val="000000"/>
                </a:solidFill>
                <a:latin typeface="Arial"/>
                <a:cs typeface="Arial"/>
              </a:rPr>
              <a:t>Erfarenhet,medarbetare,kunder</a:t>
            </a:r>
            <a:r>
              <a:rPr lang="sv-SE" sz="3000" dirty="0">
                <a:solidFill>
                  <a:srgbClr val="000000"/>
                </a:solidFill>
                <a:latin typeface="Arial"/>
                <a:cs typeface="Arial"/>
              </a:rPr>
              <a:t>, destinationer</a:t>
            </a: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3000" u="sng" dirty="0">
                <a:solidFill>
                  <a:srgbClr val="000000"/>
                </a:solidFill>
                <a:latin typeface="Arial"/>
                <a:cs typeface="Arial"/>
              </a:rPr>
              <a:t>Nätverk ,Social </a:t>
            </a:r>
            <a:r>
              <a:rPr lang="sv-SE" sz="3000" u="sng" dirty="0" err="1">
                <a:solidFill>
                  <a:srgbClr val="000000"/>
                </a:solidFill>
                <a:latin typeface="Arial"/>
                <a:cs typeface="Arial"/>
              </a:rPr>
              <a:t>Media,Mässor</a:t>
            </a:r>
            <a:endParaRPr lang="sv-SE" sz="3000" u="sng" dirty="0">
              <a:solidFill>
                <a:srgbClr val="000000"/>
              </a:solidFill>
              <a:latin typeface="Arial"/>
              <a:cs typeface="Arial"/>
            </a:endParaRP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3000" u="sng" dirty="0">
                <a:solidFill>
                  <a:srgbClr val="000000"/>
                </a:solidFill>
                <a:latin typeface="Arial"/>
                <a:cs typeface="Arial"/>
              </a:rPr>
              <a:t>Olika  företag </a:t>
            </a:r>
            <a:r>
              <a:rPr lang="sv-SE" sz="3000" u="sng" dirty="0" err="1">
                <a:solidFill>
                  <a:srgbClr val="000000"/>
                </a:solidFill>
                <a:latin typeface="Arial"/>
                <a:cs typeface="Arial"/>
              </a:rPr>
              <a:t>arrangör,resebyråer</a:t>
            </a:r>
            <a:r>
              <a:rPr lang="sv-SE" sz="3000" u="sng" dirty="0">
                <a:solidFill>
                  <a:srgbClr val="000000"/>
                </a:solidFill>
                <a:latin typeface="Arial"/>
                <a:cs typeface="Arial"/>
              </a:rPr>
              <a:t> ,distribution</a:t>
            </a: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3000" u="sng" dirty="0">
                <a:solidFill>
                  <a:srgbClr val="000000"/>
                </a:solidFill>
                <a:latin typeface="Arial"/>
                <a:cs typeface="Arial"/>
              </a:rPr>
              <a:t>Utbildning Södertörn, USA</a:t>
            </a: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3000" u="sng" dirty="0">
                <a:solidFill>
                  <a:srgbClr val="000000"/>
                </a:solidFill>
                <a:latin typeface="Arial"/>
                <a:cs typeface="Arial"/>
              </a:rPr>
              <a:t>Rapporter </a:t>
            </a:r>
            <a:r>
              <a:rPr lang="sv-SE" sz="3000" u="sng" dirty="0" err="1">
                <a:solidFill>
                  <a:srgbClr val="000000"/>
                </a:solidFill>
                <a:latin typeface="Arial"/>
                <a:cs typeface="Arial"/>
              </a:rPr>
              <a:t>Mötesindustrin,Distribution</a:t>
            </a:r>
            <a:r>
              <a:rPr lang="sv-SE" sz="3000" u="sng" dirty="0">
                <a:solidFill>
                  <a:srgbClr val="000000"/>
                </a:solidFill>
                <a:latin typeface="Arial"/>
                <a:cs typeface="Arial"/>
              </a:rPr>
              <a:t> ,betalningar</a:t>
            </a:r>
            <a:endParaRPr lang="sv-SE" sz="3200" u="sng" dirty="0">
              <a:solidFill>
                <a:srgbClr val="0070C0"/>
              </a:solidFill>
              <a:latin typeface="Arial"/>
              <a:cs typeface="Arial"/>
            </a:endParaRP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3200" u="sng" dirty="0" err="1">
                <a:solidFill>
                  <a:srgbClr val="0070C0"/>
                </a:solidFill>
                <a:cs typeface="Arial"/>
              </a:rPr>
              <a:t>Kina,Flyget</a:t>
            </a:r>
            <a:r>
              <a:rPr lang="sv-SE" sz="3200" u="sng" dirty="0">
                <a:solidFill>
                  <a:srgbClr val="0070C0"/>
                </a:solidFill>
                <a:cs typeface="Arial"/>
              </a:rPr>
              <a:t> avregleringen </a:t>
            </a:r>
            <a:r>
              <a:rPr lang="sv-SE" sz="3200" u="sng" dirty="0" err="1">
                <a:solidFill>
                  <a:srgbClr val="0070C0"/>
                </a:solidFill>
                <a:cs typeface="Arial"/>
              </a:rPr>
              <a:t>mfl</a:t>
            </a:r>
            <a:endParaRPr lang="sv-SE" sz="3200" u="sng" dirty="0">
              <a:solidFill>
                <a:srgbClr val="0070C0"/>
              </a:solidFill>
              <a:cs typeface="Arial"/>
            </a:endParaRP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3200" u="sng" dirty="0">
                <a:solidFill>
                  <a:srgbClr val="0070C0"/>
                </a:solidFill>
                <a:cs typeface="Arial"/>
              </a:rPr>
              <a:t>Källkritik , rätt frågor</a:t>
            </a: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3200" u="sng" dirty="0" err="1">
                <a:solidFill>
                  <a:srgbClr val="0070C0"/>
                </a:solidFill>
                <a:cs typeface="Arial"/>
              </a:rPr>
              <a:t>Nyfiken,beteende,strategi,möjligheter</a:t>
            </a:r>
            <a:endParaRPr lang="sv-SE" sz="3200" u="sng" dirty="0">
              <a:solidFill>
                <a:srgbClr val="0070C0"/>
              </a:solidFill>
              <a:cs typeface="Arial"/>
            </a:endParaRP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3200" u="sng" dirty="0">
                <a:solidFill>
                  <a:srgbClr val="0070C0"/>
                </a:solidFill>
                <a:cs typeface="Arial"/>
              </a:rPr>
              <a:t>Trender färskvara </a:t>
            </a:r>
            <a:r>
              <a:rPr lang="sv-SE" sz="3200" u="sng" dirty="0" err="1">
                <a:solidFill>
                  <a:srgbClr val="0070C0"/>
                </a:solidFill>
                <a:cs typeface="Arial"/>
              </a:rPr>
              <a:t>kunder,platser</a:t>
            </a:r>
            <a:r>
              <a:rPr lang="sv-SE" sz="3200" u="sng" dirty="0">
                <a:solidFill>
                  <a:srgbClr val="0070C0"/>
                </a:solidFill>
                <a:cs typeface="Arial"/>
              </a:rPr>
              <a:t>/destinationer</a:t>
            </a: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3200" u="sng" dirty="0">
                <a:solidFill>
                  <a:srgbClr val="0070C0"/>
                </a:solidFill>
                <a:cs typeface="Arial"/>
              </a:rPr>
              <a:t>Digital </a:t>
            </a:r>
            <a:r>
              <a:rPr lang="sv-SE" sz="3200" u="sng" dirty="0" err="1">
                <a:solidFill>
                  <a:srgbClr val="0070C0"/>
                </a:solidFill>
                <a:cs typeface="Arial"/>
              </a:rPr>
              <a:t>verktyg,AI,CRM,Lojalitet,Lönsamhet</a:t>
            </a:r>
            <a:endParaRPr lang="sv-SE" sz="3200" u="sng" dirty="0">
              <a:solidFill>
                <a:srgbClr val="0070C0"/>
              </a:solidFill>
              <a:cs typeface="Arial"/>
            </a:endParaRP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endParaRPr lang="sv-SE" sz="3200" u="sng" dirty="0">
              <a:solidFill>
                <a:srgbClr val="0070C0"/>
              </a:solidFill>
              <a:cs typeface="Arial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3176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Presentation</a:t>
            </a:r>
            <a:br>
              <a:rPr lang="sv-SE"/>
            </a:br>
            <a:r>
              <a:rPr lang="sv-SE"/>
              <a:t>-Peter Hellman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9792" y="1768475"/>
            <a:ext cx="9063037" cy="4981575"/>
          </a:xfrm>
        </p:spPr>
        <p:txBody>
          <a:bodyPr/>
          <a:lstStyle/>
          <a:p>
            <a:pPr>
              <a:lnSpc>
                <a:spcPct val="73000"/>
              </a:lnSpc>
            </a:pPr>
            <a:r>
              <a:rPr lang="sv-SE" sz="1400" dirty="0"/>
              <a:t>Bakgrund – referenser –Nätverk -Linkedin-</a:t>
            </a:r>
            <a:r>
              <a:rPr lang="sv-SE" sz="1400" dirty="0" err="1"/>
              <a:t>Trippus</a:t>
            </a:r>
            <a:r>
              <a:rPr lang="sv-SE" sz="1400" dirty="0"/>
              <a:t>-Style-Entreprenör</a:t>
            </a:r>
          </a:p>
          <a:p>
            <a:pPr>
              <a:lnSpc>
                <a:spcPct val="73000"/>
              </a:lnSpc>
            </a:pPr>
            <a:r>
              <a:rPr lang="sv-SE" sz="1400" dirty="0"/>
              <a:t>Södertörns Högskola- </a:t>
            </a:r>
          </a:p>
          <a:p>
            <a:pPr>
              <a:lnSpc>
                <a:spcPct val="73000"/>
              </a:lnSpc>
            </a:pPr>
            <a:r>
              <a:rPr lang="sv-SE" sz="1400" dirty="0"/>
              <a:t>Rapporter – studier- Flyg – hotell-Mötesindustrin-e-handel-</a:t>
            </a:r>
          </a:p>
          <a:p>
            <a:pPr>
              <a:lnSpc>
                <a:spcPct val="73000"/>
              </a:lnSpc>
            </a:pPr>
            <a:r>
              <a:rPr lang="sv-SE" sz="1400" dirty="0"/>
              <a:t>Distribution Internet, mobilen, ,butik ,självscanning </a:t>
            </a:r>
            <a:endParaRPr lang="sv-SE" sz="1400" dirty="0">
              <a:cs typeface="Arial"/>
            </a:endParaRPr>
          </a:p>
          <a:p>
            <a:pPr>
              <a:lnSpc>
                <a:spcPct val="73000"/>
              </a:lnSpc>
            </a:pPr>
            <a:r>
              <a:rPr lang="sv-SE" sz="1400" dirty="0"/>
              <a:t>Digital strategi – Internet Evolution – Lifestyle-Teknik/Funktionalitet –resor/upplevelser</a:t>
            </a:r>
          </a:p>
          <a:p>
            <a:pPr>
              <a:lnSpc>
                <a:spcPct val="73000"/>
              </a:lnSpc>
            </a:pPr>
            <a:r>
              <a:rPr lang="sv-SE" sz="1400" dirty="0"/>
              <a:t>Beteende på nätet - drivkrafter</a:t>
            </a:r>
          </a:p>
          <a:p>
            <a:pPr>
              <a:lnSpc>
                <a:spcPct val="73000"/>
              </a:lnSpc>
            </a:pPr>
            <a:r>
              <a:rPr lang="sv-SE" sz="1400" dirty="0"/>
              <a:t>Varumärke –påverkan - interaktion</a:t>
            </a:r>
          </a:p>
          <a:p>
            <a:pPr>
              <a:lnSpc>
                <a:spcPct val="73000"/>
              </a:lnSpc>
            </a:pPr>
            <a:r>
              <a:rPr lang="sv-SE" sz="1400" dirty="0"/>
              <a:t>Affärsmodeller – nya tjänster-mervärde</a:t>
            </a:r>
          </a:p>
          <a:p>
            <a:pPr>
              <a:lnSpc>
                <a:spcPct val="73000"/>
              </a:lnSpc>
            </a:pPr>
            <a:r>
              <a:rPr lang="sv-SE" sz="1400" dirty="0"/>
              <a:t>Webbplats – funktionell-mobilwebb kontra </a:t>
            </a:r>
            <a:r>
              <a:rPr lang="sv-SE" sz="1400" dirty="0" err="1"/>
              <a:t>appar</a:t>
            </a:r>
            <a:endParaRPr lang="sv-SE" sz="1400" dirty="0"/>
          </a:p>
          <a:p>
            <a:pPr>
              <a:lnSpc>
                <a:spcPct val="73000"/>
              </a:lnSpc>
            </a:pPr>
            <a:r>
              <a:rPr lang="sv-SE" sz="1400" dirty="0"/>
              <a:t>E-handel</a:t>
            </a:r>
          </a:p>
          <a:p>
            <a:pPr>
              <a:lnSpc>
                <a:spcPct val="73000"/>
              </a:lnSpc>
            </a:pPr>
            <a:r>
              <a:rPr lang="sv-SE" sz="1400" dirty="0"/>
              <a:t>Sociala medier</a:t>
            </a:r>
          </a:p>
          <a:p>
            <a:pPr>
              <a:lnSpc>
                <a:spcPct val="73000"/>
              </a:lnSpc>
            </a:pPr>
            <a:r>
              <a:rPr lang="sv-SE" sz="1400" dirty="0"/>
              <a:t>Betalningar via nätet -Norden Internationellt </a:t>
            </a:r>
            <a:r>
              <a:rPr lang="sv-SE" sz="1400" dirty="0" err="1"/>
              <a:t>BankID</a:t>
            </a:r>
            <a:r>
              <a:rPr lang="sv-SE" sz="1400" dirty="0"/>
              <a:t>, </a:t>
            </a:r>
            <a:r>
              <a:rPr lang="sv-SE" sz="1400" dirty="0" err="1"/>
              <a:t>Swish,MC,VI,AX</a:t>
            </a:r>
            <a:endParaRPr lang="sv-SE" sz="1400" dirty="0" err="1">
              <a:cs typeface="Arial"/>
            </a:endParaRPr>
          </a:p>
          <a:p>
            <a:pPr>
              <a:lnSpc>
                <a:spcPct val="73000"/>
              </a:lnSpc>
            </a:pPr>
            <a:r>
              <a:rPr lang="sv-SE" sz="1400" dirty="0"/>
              <a:t>Ny teknik o trender</a:t>
            </a:r>
          </a:p>
          <a:p>
            <a:pPr>
              <a:lnSpc>
                <a:spcPct val="73000"/>
              </a:lnSpc>
            </a:pPr>
            <a:r>
              <a:rPr lang="sv-SE" sz="1400" dirty="0"/>
              <a:t>Slutsatser-tips</a:t>
            </a:r>
          </a:p>
          <a:p>
            <a:pPr>
              <a:lnSpc>
                <a:spcPct val="73000"/>
              </a:lnSpc>
            </a:pPr>
            <a:endParaRPr lang="sv-SE" sz="1400" dirty="0"/>
          </a:p>
          <a:p>
            <a:pPr>
              <a:lnSpc>
                <a:spcPct val="73000"/>
              </a:lnSpc>
            </a:pPr>
            <a:endParaRPr lang="sv-SE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Utveckling resor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Kombination kanalstrategier </a:t>
            </a:r>
          </a:p>
          <a:p>
            <a:r>
              <a:rPr lang="sv-SE" dirty="0"/>
              <a:t>Teknik – Funktionalitet-digitalt</a:t>
            </a:r>
            <a:endParaRPr lang="sv-SE" dirty="0">
              <a:cs typeface="Arial"/>
            </a:endParaRPr>
          </a:p>
          <a:p>
            <a:r>
              <a:rPr lang="sv-SE" dirty="0"/>
              <a:t>Kundbaser –Lifestyle-B2B-B2C ,CRM</a:t>
            </a:r>
          </a:p>
          <a:p>
            <a:r>
              <a:rPr lang="sv-SE" dirty="0"/>
              <a:t>Resor o upplevelser vs hybrid</a:t>
            </a:r>
          </a:p>
          <a:p>
            <a:r>
              <a:rPr lang="sv-SE" dirty="0">
                <a:cs typeface="Arial"/>
              </a:rPr>
              <a:t>Affärsmodeller ,pris-vs upplevelser</a:t>
            </a:r>
          </a:p>
          <a:p>
            <a:r>
              <a:rPr lang="sv-SE" dirty="0">
                <a:cs typeface="Arial"/>
              </a:rPr>
              <a:t>Bokar, betalar, </a:t>
            </a:r>
            <a:r>
              <a:rPr lang="sv-SE" dirty="0" err="1">
                <a:cs typeface="Arial"/>
              </a:rPr>
              <a:t>kommunicerar,distribuerar</a:t>
            </a:r>
            <a:r>
              <a:rPr lang="sv-SE" dirty="0">
                <a:cs typeface="Arial"/>
              </a:rPr>
              <a:t> </a:t>
            </a:r>
          </a:p>
          <a:p>
            <a:r>
              <a:rPr lang="sv-SE" dirty="0">
                <a:cs typeface="Arial"/>
              </a:rPr>
              <a:t>Rätt strategi, rätt resurser , uppföljning </a:t>
            </a:r>
          </a:p>
          <a:p>
            <a:r>
              <a:rPr lang="sv-SE" dirty="0">
                <a:cs typeface="Arial"/>
              </a:rPr>
              <a:t>= Paketering -Lojalitet  Nätverk</a:t>
            </a:r>
            <a:endParaRPr lang="sv-SE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-252611"/>
            <a:ext cx="8929562" cy="1080120"/>
          </a:xfrm>
        </p:spPr>
        <p:txBody>
          <a:bodyPr/>
          <a:lstStyle/>
          <a:p>
            <a:pPr algn="l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4800" dirty="0"/>
              <a:t>Intressant för branschen tips </a:t>
            </a:r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611485"/>
            <a:ext cx="9067800" cy="6752928"/>
          </a:xfrm>
        </p:spPr>
        <p:txBody>
          <a:bodyPr/>
          <a:lstStyle/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600" dirty="0"/>
              <a:t>Destinationer aktiviteter restauranger ,nisch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600" dirty="0"/>
              <a:t>Transporter – </a:t>
            </a:r>
            <a:r>
              <a:rPr lang="sv-SE" sz="2600" dirty="0" err="1"/>
              <a:t>flyg,tåg,båt</a:t>
            </a:r>
            <a:endParaRPr lang="sv-SE" sz="2600" dirty="0"/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600" dirty="0"/>
              <a:t>Affärsmodeller för </a:t>
            </a:r>
            <a:r>
              <a:rPr lang="sv-SE" sz="2600" dirty="0" err="1"/>
              <a:t>åtf</a:t>
            </a:r>
            <a:r>
              <a:rPr lang="sv-SE" sz="2600" dirty="0"/>
              <a:t> o leverantörer </a:t>
            </a:r>
            <a:endParaRPr lang="sv-SE" sz="2600" dirty="0">
              <a:cs typeface="Arial"/>
            </a:endParaRP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600" dirty="0"/>
              <a:t>Betalningar, identifiering ,</a:t>
            </a:r>
            <a:r>
              <a:rPr lang="sv-SE" sz="2600" dirty="0" err="1"/>
              <a:t>säkerhet,trygghet</a:t>
            </a:r>
            <a:endParaRPr lang="sv-SE" sz="2600" dirty="0">
              <a:cs typeface="Arial"/>
            </a:endParaRP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600" dirty="0" err="1"/>
              <a:t>Specialisering,språk,kultur,uppplevelser</a:t>
            </a:r>
            <a:r>
              <a:rPr lang="sv-SE" sz="2600" dirty="0"/>
              <a:t>, 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600" dirty="0"/>
              <a:t>evenemang och </a:t>
            </a:r>
            <a:r>
              <a:rPr lang="sv-SE" sz="2600" dirty="0" err="1"/>
              <a:t>mässor,kongresser</a:t>
            </a:r>
            <a:endParaRPr lang="sv-SE" sz="2600" dirty="0"/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600" dirty="0"/>
              <a:t>Lojalitet kunder , </a:t>
            </a:r>
            <a:r>
              <a:rPr lang="sv-SE" sz="2600" dirty="0" err="1"/>
              <a:t>medarbetare,nätverk</a:t>
            </a:r>
            <a:endParaRPr lang="sv-SE" sz="2600" dirty="0"/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600" dirty="0" err="1">
                <a:cs typeface="Arial"/>
              </a:rPr>
              <a:t>Kommunikation,social</a:t>
            </a:r>
            <a:r>
              <a:rPr lang="sv-SE" sz="2600" dirty="0">
                <a:cs typeface="Arial"/>
              </a:rPr>
              <a:t> </a:t>
            </a:r>
            <a:r>
              <a:rPr lang="sv-SE" sz="2600" dirty="0" err="1">
                <a:cs typeface="Arial"/>
              </a:rPr>
              <a:t>media,konverteringsgrad</a:t>
            </a:r>
            <a:endParaRPr lang="sv-SE" sz="2600" dirty="0">
              <a:cs typeface="Arial"/>
            </a:endParaRP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600" dirty="0"/>
              <a:t> </a:t>
            </a:r>
            <a:r>
              <a:rPr lang="sv-SE" sz="2600" dirty="0" err="1"/>
              <a:t>Smartphones,Smartwatch,ny</a:t>
            </a:r>
            <a:r>
              <a:rPr lang="sv-SE" sz="2600" dirty="0"/>
              <a:t> </a:t>
            </a:r>
            <a:r>
              <a:rPr lang="sv-SE" sz="2600" dirty="0" err="1"/>
              <a:t>teknik,AI</a:t>
            </a:r>
            <a:endParaRPr lang="sv-SE" sz="2600" dirty="0"/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600" dirty="0" err="1"/>
              <a:t>Referenser,statistik,ekonomi,lönsamhet,yield</a:t>
            </a:r>
            <a:r>
              <a:rPr lang="sv-SE" sz="2600" dirty="0"/>
              <a:t>.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600" dirty="0" err="1"/>
              <a:t>Hållbart,klimatsmart,säkert</a:t>
            </a:r>
            <a:r>
              <a:rPr lang="sv-SE" sz="2600" dirty="0"/>
              <a:t>/</a:t>
            </a:r>
            <a:r>
              <a:rPr lang="sv-SE" sz="2600" dirty="0" err="1"/>
              <a:t>tryggt,marginal,bilder</a:t>
            </a:r>
            <a:endParaRPr lang="sv-SE" sz="2600" dirty="0"/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sv-SE" sz="2600" dirty="0"/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br>
              <a:rPr lang="sv-SE" sz="2600" dirty="0"/>
            </a:br>
            <a:endParaRPr lang="sv-SE" sz="26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46075"/>
            <a:ext cx="9067800" cy="1169988"/>
          </a:xfrm>
        </p:spPr>
        <p:txBody>
          <a:bodyPr/>
          <a:lstStyle/>
          <a:p>
            <a:pPr algn="l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4800" dirty="0"/>
              <a:t>Slutsats</a:t>
            </a: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84610" y="1530884"/>
            <a:ext cx="9505056" cy="5832648"/>
          </a:xfrm>
        </p:spPr>
        <p:txBody>
          <a:bodyPr/>
          <a:lstStyle/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sv-SE" sz="2800" dirty="0"/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800" dirty="0"/>
              <a:t>Sociala medier underlättar kommunikation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800" dirty="0"/>
              <a:t>Ta hänsyn till framtidens konsument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800" dirty="0"/>
              <a:t>Samverkan och samarbete viktigt nätverk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800" dirty="0"/>
              <a:t>Omvärldsbevakning -Internationalisering</a:t>
            </a:r>
            <a:endParaRPr lang="sv-SE" sz="2800" dirty="0">
              <a:cs typeface="Arial"/>
            </a:endParaRP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800" dirty="0"/>
              <a:t>Marknaden mogen –nya generationer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800" dirty="0"/>
              <a:t>Mobilt internet växer </a:t>
            </a:r>
            <a:r>
              <a:rPr lang="sv-SE" sz="2800" dirty="0" err="1"/>
              <a:t>appar</a:t>
            </a:r>
            <a:r>
              <a:rPr lang="sv-SE" sz="2800" dirty="0"/>
              <a:t>, </a:t>
            </a:r>
            <a:r>
              <a:rPr lang="sv-SE" sz="2800" dirty="0" err="1"/>
              <a:t>mobilwebb,AI</a:t>
            </a:r>
            <a:endParaRPr lang="sv-SE" sz="2800" dirty="0">
              <a:cs typeface="Arial"/>
            </a:endParaRP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800" dirty="0"/>
              <a:t>Kombinera video med musik o bilder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800" dirty="0"/>
              <a:t>Ekonomi, betalningar, marginal 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800" dirty="0"/>
              <a:t>Trygghet, </a:t>
            </a:r>
            <a:r>
              <a:rPr lang="sv-SE" sz="2800" dirty="0" err="1"/>
              <a:t>Säkerhet,Värde</a:t>
            </a:r>
            <a:r>
              <a:rPr lang="sv-SE" sz="2800" dirty="0"/>
              <a:t> Källkritik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andardformgivning">
  <a:themeElements>
    <a:clrScheme name="Standardformgivn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formgivn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charset="2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charset="2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formgivn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</TotalTime>
  <Words>328</Words>
  <Application>Microsoft Office PowerPoint</Application>
  <PresentationFormat>Anpassad</PresentationFormat>
  <Paragraphs>66</Paragraphs>
  <Slides>6</Slides>
  <Notes>3</Notes>
  <HiddenSlides>1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11" baseType="lpstr">
      <vt:lpstr>Arial</vt:lpstr>
      <vt:lpstr>Symbol</vt:lpstr>
      <vt:lpstr>Times New Roman</vt:lpstr>
      <vt:lpstr>Wingdings</vt:lpstr>
      <vt:lpstr>Standardformgivning</vt:lpstr>
      <vt:lpstr>PowerPoint-presentation</vt:lpstr>
      <vt:lpstr>PowerPoint-presentation</vt:lpstr>
      <vt:lpstr>Presentation -Peter Hellman</vt:lpstr>
      <vt:lpstr>Utveckling resor</vt:lpstr>
      <vt:lpstr>Intressant för branschen tips </vt:lpstr>
      <vt:lpstr>Slutsats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”Turism och IT  - hur turismnäringen kan kommunicera bättre via Internet”</dc:title>
  <dc:creator>Kristina Bergman</dc:creator>
  <cp:lastModifiedBy>Peter Hellman</cp:lastModifiedBy>
  <cp:revision>139</cp:revision>
  <cp:lastPrinted>2023-02-24T13:49:13Z</cp:lastPrinted>
  <dcterms:modified xsi:type="dcterms:W3CDTF">2026-03-05T08:28:20Z</dcterms:modified>
</cp:coreProperties>
</file>