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6" r:id="rId3"/>
    <p:sldId id="257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8" r:id="rId13"/>
    <p:sldId id="259" r:id="rId14"/>
    <p:sldId id="260" r:id="rId15"/>
    <p:sldId id="261" r:id="rId16"/>
    <p:sldId id="262" r:id="rId17"/>
    <p:sldId id="263" r:id="rId18"/>
    <p:sldId id="264" r:id="rId19"/>
  </p:sldIdLst>
  <p:sldSz cx="10080625" cy="7559675"/>
  <p:notesSz cx="6708775" cy="983615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25450" indent="-2159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641350" indent="-211138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8572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0731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12" y="-3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50"/>
        <p:guide pos="191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7793" cy="492173"/>
          </a:xfrm>
          <a:prstGeom prst="rect">
            <a:avLst/>
          </a:prstGeom>
        </p:spPr>
        <p:txBody>
          <a:bodyPr vert="horz" lIns="82881" tIns="41441" rIns="82881" bIns="41441" rtlCol="0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99573" y="0"/>
            <a:ext cx="2907793" cy="492173"/>
          </a:xfrm>
          <a:prstGeom prst="rect">
            <a:avLst/>
          </a:prstGeom>
        </p:spPr>
        <p:txBody>
          <a:bodyPr vert="horz" lIns="82881" tIns="41441" rIns="82881" bIns="41441" rtlCol="0"/>
          <a:lstStyle>
            <a:lvl1pPr algn="r">
              <a:defRPr sz="1100"/>
            </a:lvl1pPr>
          </a:lstStyle>
          <a:p>
            <a:fld id="{ED567344-02B9-4FDE-8AA5-00C440B698D4}" type="datetimeFigureOut">
              <a:rPr lang="sv-SE" smtClean="0"/>
              <a:pPr/>
              <a:t>2015-05-09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42517"/>
            <a:ext cx="2907793" cy="492172"/>
          </a:xfrm>
          <a:prstGeom prst="rect">
            <a:avLst/>
          </a:prstGeom>
        </p:spPr>
        <p:txBody>
          <a:bodyPr vert="horz" lIns="82881" tIns="41441" rIns="82881" bIns="41441" rtlCol="0" anchor="b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99573" y="9342517"/>
            <a:ext cx="2907793" cy="492172"/>
          </a:xfrm>
          <a:prstGeom prst="rect">
            <a:avLst/>
          </a:prstGeom>
        </p:spPr>
        <p:txBody>
          <a:bodyPr vert="horz" lIns="82881" tIns="41441" rIns="82881" bIns="41441" rtlCol="0" anchor="b"/>
          <a:lstStyle>
            <a:lvl1pPr algn="r">
              <a:defRPr sz="1100"/>
            </a:lvl1pPr>
          </a:lstStyle>
          <a:p>
            <a:fld id="{702FD32A-B6CD-4F84-983F-76405FBB0F04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48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98525" y="747713"/>
            <a:ext cx="4903788" cy="367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0596" y="4671989"/>
            <a:ext cx="5360540" cy="4419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noProof="0" smtClean="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0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796756" y="0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796756" y="9342517"/>
            <a:ext cx="2904976" cy="4848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8C21EF63-0BD7-4D5B-A0AD-80579D70CD5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37DEB37-9FDC-43C1-959C-4B3F10F1B362}" type="slidenum">
              <a:rPr lang="sv-SE" smtClean="0"/>
              <a:pPr/>
              <a:t>1</a:t>
            </a:fld>
            <a:endParaRPr lang="sv-SE" smtClean="0"/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3A438AA5-FFDD-4788-9E2E-3F4EDDEC1AF6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F4F56D-7A94-4358-9E5A-3AE8A76C96EF}" type="slidenum">
              <a:rPr lang="sv-SE" smtClean="0"/>
              <a:pPr/>
              <a:t>3</a:t>
            </a:fld>
            <a:endParaRPr lang="sv-SE" smtClean="0"/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981945" y="747752"/>
            <a:ext cx="4742070" cy="368618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08335BD-73ED-4181-84F5-54E60CAF1A9D}" type="slidenum">
              <a:rPr lang="sv-SE" smtClean="0"/>
              <a:pPr/>
              <a:t>12</a:t>
            </a:fld>
            <a:endParaRPr lang="sv-SE" smtClean="0"/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F5C7673F-9DF6-4656-921A-C40AEFA9E72D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12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AD90ED-ED9F-44AE-B84A-577E1B3179CA}" type="slidenum">
              <a:rPr lang="sv-SE" smtClean="0"/>
              <a:pPr/>
              <a:t>13</a:t>
            </a:fld>
            <a:endParaRPr lang="sv-SE" smtClean="0"/>
          </a:p>
        </p:txBody>
      </p:sp>
      <p:sp>
        <p:nvSpPr>
          <p:cNvPr id="24579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4ADA5BB-79D7-438C-898C-EC2C56C21D48}" type="slidenum">
              <a:rPr lang="sv-SE" smtClean="0"/>
              <a:pPr/>
              <a:t>14</a:t>
            </a:fld>
            <a:endParaRPr lang="sv-SE" smtClean="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D33621-BA65-4A48-AD16-0BDCA37978B1}" type="slidenum">
              <a:rPr lang="sv-SE" smtClean="0"/>
              <a:pPr/>
              <a:t>15</a:t>
            </a:fld>
            <a:endParaRPr lang="sv-SE" smtClean="0"/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23A849E5-6BB9-49FC-BFC0-33B487877484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15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9795D7-371D-44A3-9B8C-7E0F4F84A468}" type="slidenum">
              <a:rPr lang="sv-SE" smtClean="0"/>
              <a:pPr/>
              <a:t>16</a:t>
            </a:fld>
            <a:endParaRPr lang="sv-SE" smtClean="0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B40838CC-1D6E-4C61-AB66-3A969826E982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16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64F821-583A-41D4-8EBD-545A68E71C66}" type="slidenum">
              <a:rPr lang="sv-SE" smtClean="0"/>
              <a:pPr/>
              <a:t>17</a:t>
            </a:fld>
            <a:endParaRPr lang="sv-SE" smtClean="0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49F93BB-770D-45CF-8943-43478C68E6DE}" type="slidenum">
              <a:rPr lang="sv-SE" smtClean="0"/>
              <a:pPr/>
              <a:t>18</a:t>
            </a:fld>
            <a:endParaRPr lang="sv-SE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65465-2DF5-416E-9EB7-EFF3911B604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81034-65B2-4208-9B4B-9AF4E24DA1E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EDFCA-50BC-4ED6-9098-0B5A7923112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75706-2F3F-48B8-947B-871E84B6EEE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A7ACB-A5C6-4218-AEE1-4D2366735BC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FA51C-84FA-4EEF-B5BD-A817E10CD0C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4A495-7854-456C-B59E-AD155B60D8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99650-7434-4ECC-A7F7-770A5815DA3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2C7B8-20B1-427C-A380-3867A9B563E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0753C-202F-468C-9324-FA8E5435630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0913" y="301625"/>
            <a:ext cx="2265362" cy="6448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5275" cy="6448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BD1D7-1726-4F5F-AE94-C5EDA0194C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3037" cy="1254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för att redigera rubriktextens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3037" cy="498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för att redigera dispositionstextens format</a:t>
            </a:r>
          </a:p>
          <a:p>
            <a:pPr lvl="1"/>
            <a:r>
              <a:rPr lang="en-GB" smtClean="0"/>
              <a:t>Andra dispositionsnivån</a:t>
            </a:r>
          </a:p>
          <a:p>
            <a:pPr lvl="2"/>
            <a:r>
              <a:rPr lang="en-GB" smtClean="0"/>
              <a:t>Tredje dispositionsnivån</a:t>
            </a:r>
          </a:p>
          <a:p>
            <a:pPr lvl="3"/>
            <a:r>
              <a:rPr lang="en-GB" smtClean="0"/>
              <a:t>Fjärde dispositionsnivån</a:t>
            </a:r>
          </a:p>
          <a:p>
            <a:pPr lvl="4"/>
            <a:r>
              <a:rPr lang="en-GB" smtClean="0"/>
              <a:t>Femte dispositionsnivån</a:t>
            </a:r>
          </a:p>
          <a:p>
            <a:pPr lvl="4"/>
            <a:r>
              <a:rPr lang="en-GB" smtClean="0"/>
              <a:t>Sjätte dispositionsnivån</a:t>
            </a:r>
          </a:p>
          <a:p>
            <a:pPr lvl="4"/>
            <a:r>
              <a:rPr lang="en-GB" smtClean="0"/>
              <a:t>Sjunde dispositionsnivån</a:t>
            </a:r>
          </a:p>
          <a:p>
            <a:pPr lvl="4"/>
            <a:r>
              <a:rPr lang="en-GB" smtClean="0"/>
              <a:t>Åttonde dispositionsnivån</a:t>
            </a:r>
          </a:p>
          <a:p>
            <a:pPr lvl="4"/>
            <a:r>
              <a:rPr lang="en-GB" smtClean="0"/>
              <a:t>Nionde dispositionsnivån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39975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72D7F58D-4C18-4A4E-B358-D224421158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5pPr>
      <a:lvl6pPr marL="4572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6pPr>
      <a:lvl7pPr marL="9144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7pPr>
      <a:lvl8pPr marL="1371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8pPr>
      <a:lvl9pPr marL="18288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9pPr>
    </p:titleStyle>
    <p:bodyStyle>
      <a:lvl1pPr marL="425450" indent="-320675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Wingdings" charset="2"/>
        <a:buChar char="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572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charset="2"/>
        <a:buChar char=""/>
        <a:defRPr sz="2800">
          <a:solidFill>
            <a:srgbClr val="000000"/>
          </a:solidFill>
          <a:latin typeface="+mn-lt"/>
        </a:defRPr>
      </a:lvl2pPr>
      <a:lvl3pPr marL="1289050" indent="-212725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charset="2"/>
        <a:buChar char=""/>
        <a:defRPr sz="2400">
          <a:solidFill>
            <a:srgbClr val="000000"/>
          </a:solidFill>
          <a:latin typeface="+mn-lt"/>
        </a:defRPr>
      </a:lvl3pPr>
      <a:lvl4pPr marL="1720850" indent="-20955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charset="2"/>
        <a:buChar char=""/>
        <a:defRPr sz="2000">
          <a:solidFill>
            <a:srgbClr val="000000"/>
          </a:solidFill>
          <a:latin typeface="+mn-lt"/>
        </a:defRPr>
      </a:lvl4pPr>
      <a:lvl5pPr marL="21526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5pPr>
      <a:lvl6pPr marL="26098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6pPr>
      <a:lvl7pPr marL="30670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7pPr>
      <a:lvl8pPr marL="35242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8pPr>
      <a:lvl9pPr marL="39814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hellman@trippus.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erawebb.se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287338" y="511175"/>
            <a:ext cx="7967662" cy="181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Webben genererar nya beteenden och möjligheter</a:t>
            </a:r>
            <a:endParaRPr lang="sv-SE" sz="3300" i="1">
              <a:solidFill>
                <a:srgbClr val="000000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252413" y="3240088"/>
            <a:ext cx="9070975" cy="4535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dirty="0">
                <a:solidFill>
                  <a:srgbClr val="000000"/>
                </a:solidFill>
              </a:rPr>
              <a:t>Peter Hellman</a:t>
            </a:r>
            <a:br>
              <a:rPr lang="sv-SE" sz="3000" dirty="0">
                <a:solidFill>
                  <a:srgbClr val="000000"/>
                </a:solidFill>
              </a:rPr>
            </a:br>
            <a:r>
              <a:rPr lang="sv-SE" sz="3000" dirty="0">
                <a:solidFill>
                  <a:srgbClr val="000000"/>
                </a:solidFill>
                <a:hlinkClick r:id="rId3"/>
              </a:rPr>
              <a:t>peter.hellman@trippus.se</a:t>
            </a:r>
            <a:r>
              <a:rPr lang="sv-SE" sz="3000" dirty="0">
                <a:solidFill>
                  <a:srgbClr val="000000"/>
                </a:solidFill>
              </a:rPr>
              <a:t>; 070-950 38 78 </a:t>
            </a:r>
            <a:br>
              <a:rPr lang="sv-SE" sz="3000" dirty="0">
                <a:solidFill>
                  <a:srgbClr val="000000"/>
                </a:solidFill>
              </a:rPr>
            </a:br>
            <a:endParaRPr lang="sv-SE" sz="30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 smtClean="0">
                <a:solidFill>
                  <a:srgbClr val="0070C0"/>
                </a:solidFill>
                <a:hlinkClick r:id="rId4"/>
              </a:rPr>
              <a:t>www.merawebb.se</a:t>
            </a:r>
            <a:endParaRPr lang="sv-SE" sz="3200" u="sng" dirty="0" smtClean="0">
              <a:solidFill>
                <a:srgbClr val="0070C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 smtClean="0">
                <a:solidFill>
                  <a:srgbClr val="0070C0"/>
                </a:solidFill>
              </a:rPr>
              <a:t>@peterhellman</a:t>
            </a:r>
            <a:endParaRPr lang="sv-SE" sz="3200" u="sng" dirty="0">
              <a:solidFill>
                <a:srgbClr val="0070C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>
                <a:solidFill>
                  <a:srgbClr val="0070C0"/>
                </a:solidFill>
              </a:rPr>
              <a:t>maj </a:t>
            </a:r>
            <a:r>
              <a:rPr lang="sv-SE" sz="3200" u="sng" dirty="0" smtClean="0">
                <a:solidFill>
                  <a:srgbClr val="0070C0"/>
                </a:solidFill>
              </a:rPr>
              <a:t>2015 </a:t>
            </a:r>
            <a:endParaRPr lang="sv-SE" sz="32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Presentation</a:t>
            </a:r>
            <a:br>
              <a:rPr lang="sv-SE" smtClean="0"/>
            </a:br>
            <a:r>
              <a:rPr lang="sv-SE" smtClean="0"/>
              <a:t>-Peter Hellman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3000"/>
              </a:lnSpc>
            </a:pPr>
            <a:r>
              <a:rPr lang="sv-SE" sz="1400" smtClean="0"/>
              <a:t>Bakgrund - referenser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Rapporter - studier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Internet idag – fakta 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Digital strategi – Internet Evolution – Lifestyle-Teknik –resor/upplevelser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Beteende på nätet - drivkrafter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Varumärke –påverkan - interaktion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Affärsmodeller – nya tjänster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Wepplats - funktionell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E-handel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Sociala medier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Digitala kartor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Betalningar via nätet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Ny teknik o trender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Slutsatser</a:t>
            </a:r>
          </a:p>
          <a:p>
            <a:pPr>
              <a:lnSpc>
                <a:spcPct val="73000"/>
              </a:lnSpc>
            </a:pPr>
            <a:endParaRPr lang="sv-SE" sz="1400" smtClean="0"/>
          </a:p>
          <a:p>
            <a:pPr>
              <a:lnSpc>
                <a:spcPct val="73000"/>
              </a:lnSpc>
            </a:pPr>
            <a:endParaRPr lang="sv-SE" sz="14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588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Rapportens syfte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7800" cy="5027613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Tillmötesgå näringens kunskapsbrister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Beskriva Internets möjligheter och utmaningar 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Konkreta tips och råd kring hur Internet kan användas bättre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Uppmuntra till diskussion och kunskapsinhämtning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Förmedla framtidsutsikter</a:t>
            </a:r>
            <a:br>
              <a:rPr lang="sv-SE" smtClean="0"/>
            </a:br>
            <a:endParaRPr lang="sv-SE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internets utveckling resor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Kombination av</a:t>
            </a:r>
          </a:p>
          <a:p>
            <a:endParaRPr lang="sv-SE" smtClean="0"/>
          </a:p>
          <a:p>
            <a:endParaRPr lang="sv-SE" smtClean="0"/>
          </a:p>
          <a:p>
            <a:r>
              <a:rPr lang="sv-SE" smtClean="0"/>
              <a:t>Teknik</a:t>
            </a:r>
          </a:p>
          <a:p>
            <a:r>
              <a:rPr lang="sv-SE" smtClean="0"/>
              <a:t>Lifestyle</a:t>
            </a:r>
          </a:p>
          <a:p>
            <a:r>
              <a:rPr lang="sv-SE" smtClean="0"/>
              <a:t>Resor o upplevelser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Internet evolution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1.0  1994   Information &amp; Kommunikation</a:t>
            </a:r>
          </a:p>
          <a:p>
            <a:r>
              <a:rPr lang="sv-SE" smtClean="0"/>
              <a:t> Yahoo, Hotmail, Msn, Google – 77 M anv</a:t>
            </a:r>
          </a:p>
          <a:p>
            <a:r>
              <a:rPr lang="sv-SE" smtClean="0"/>
              <a:t>2.0   1998   Commerce</a:t>
            </a:r>
          </a:p>
          <a:p>
            <a:r>
              <a:rPr lang="sv-SE" smtClean="0"/>
              <a:t>Amazon, Ebay, Expedia   - 500M anv</a:t>
            </a:r>
          </a:p>
          <a:p>
            <a:r>
              <a:rPr lang="sv-SE" smtClean="0"/>
              <a:t>3.0  2004 Community Self Expression&amp;Entert</a:t>
            </a:r>
          </a:p>
          <a:p>
            <a:r>
              <a:rPr lang="sv-SE" smtClean="0"/>
              <a:t>Facebook,Bloggar ,You Tube -1400 M anv</a:t>
            </a:r>
          </a:p>
          <a:p>
            <a:r>
              <a:rPr lang="sv-SE" smtClean="0"/>
              <a:t>4.0  2008 Mobilt Internet  - 1000 M anv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Digital strategi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Finnas där kunden finns</a:t>
            </a:r>
          </a:p>
          <a:p>
            <a:r>
              <a:rPr lang="sv-SE" smtClean="0"/>
              <a:t>Förflytta mer till självservice</a:t>
            </a:r>
          </a:p>
          <a:p>
            <a:r>
              <a:rPr lang="sv-SE" smtClean="0"/>
              <a:t>Stödja kunder med digitala tjänster före,under,efter resan</a:t>
            </a:r>
          </a:p>
          <a:p>
            <a:r>
              <a:rPr lang="sv-SE" smtClean="0"/>
              <a:t>Pris-säljstrategi som optimerar verksamheten</a:t>
            </a:r>
          </a:p>
          <a:p>
            <a:r>
              <a:rPr lang="sv-SE" smtClean="0"/>
              <a:t>Genomföra digitala evolutionen</a:t>
            </a:r>
          </a:p>
          <a:p>
            <a:r>
              <a:rPr lang="sv-SE" smtClean="0"/>
              <a:t>Gäller webben,sociala media,mobiltinternet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Vad är internet idag</a:t>
            </a:r>
            <a:br>
              <a:rPr lang="sv-SE" smtClean="0"/>
            </a:br>
            <a:r>
              <a:rPr lang="sv-SE" smtClean="0"/>
              <a:t>realtid – quickly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Effektiv distributionskanal  (DR)</a:t>
            </a:r>
          </a:p>
          <a:p>
            <a:r>
              <a:rPr lang="sv-SE" smtClean="0"/>
              <a:t>Kommunikationsplattform (PR)</a:t>
            </a:r>
          </a:p>
          <a:p>
            <a:r>
              <a:rPr lang="sv-SE" smtClean="0"/>
              <a:t>Starkt primärt media (Branding)</a:t>
            </a:r>
          </a:p>
          <a:p>
            <a:r>
              <a:rPr lang="sv-SE" smtClean="0"/>
              <a:t>Kraftfullt kommunikationsredskap(CRM)</a:t>
            </a:r>
          </a:p>
          <a:p>
            <a:endParaRPr lang="sv-SE" smtClean="0"/>
          </a:p>
          <a:p>
            <a:endParaRPr lang="sv-SE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2014 </a:t>
            </a:r>
            <a:r>
              <a:rPr lang="sv-SE" dirty="0" smtClean="0"/>
              <a:t>fakta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3 </a:t>
            </a:r>
            <a:r>
              <a:rPr lang="sv-SE" dirty="0" smtClean="0"/>
              <a:t>billion online</a:t>
            </a:r>
          </a:p>
          <a:p>
            <a:r>
              <a:rPr lang="sv-SE" dirty="0" smtClean="0"/>
              <a:t>4,5 </a:t>
            </a:r>
            <a:r>
              <a:rPr lang="sv-SE" dirty="0" smtClean="0"/>
              <a:t>billion cell phones</a:t>
            </a:r>
          </a:p>
          <a:p>
            <a:r>
              <a:rPr lang="sv-SE" dirty="0" smtClean="0"/>
              <a:t>80 million </a:t>
            </a:r>
            <a:r>
              <a:rPr lang="sv-SE" dirty="0" smtClean="0"/>
              <a:t>blogs</a:t>
            </a:r>
          </a:p>
          <a:p>
            <a:r>
              <a:rPr lang="sv-SE" dirty="0" smtClean="0"/>
              <a:t>Flickr </a:t>
            </a:r>
            <a:r>
              <a:rPr lang="sv-SE" dirty="0" smtClean="0"/>
              <a:t>16 </a:t>
            </a:r>
            <a:r>
              <a:rPr lang="sv-SE" dirty="0" smtClean="0"/>
              <a:t>billion photos</a:t>
            </a:r>
          </a:p>
          <a:p>
            <a:r>
              <a:rPr lang="sv-SE" dirty="0" smtClean="0"/>
              <a:t>You Tube –Skype </a:t>
            </a:r>
            <a:r>
              <a:rPr lang="sv-SE" dirty="0" smtClean="0"/>
              <a:t>600 </a:t>
            </a:r>
            <a:r>
              <a:rPr lang="sv-SE" dirty="0" smtClean="0"/>
              <a:t>million users</a:t>
            </a:r>
          </a:p>
          <a:p>
            <a:r>
              <a:rPr lang="sv-SE" dirty="0" smtClean="0"/>
              <a:t>55</a:t>
            </a:r>
            <a:r>
              <a:rPr lang="sv-SE" dirty="0" smtClean="0"/>
              <a:t>% mobile users (Europa) mobile internet service </a:t>
            </a:r>
            <a:r>
              <a:rPr lang="sv-SE" dirty="0" smtClean="0"/>
              <a:t>2014</a:t>
            </a:r>
            <a:endParaRPr lang="sv-SE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Digital participation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”The digital world above all is about participation”</a:t>
            </a:r>
          </a:p>
          <a:p>
            <a:endParaRPr lang="sv-SE" smtClean="0"/>
          </a:p>
          <a:p>
            <a:r>
              <a:rPr lang="sv-SE" smtClean="0"/>
              <a:t>”The digital world is not a acampaign,it is a commitment”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SocialMedia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500 </a:t>
            </a:r>
            <a:r>
              <a:rPr lang="sv-SE" dirty="0" smtClean="0"/>
              <a:t>milj aktiva</a:t>
            </a:r>
          </a:p>
          <a:p>
            <a:r>
              <a:rPr lang="sv-SE" dirty="0" smtClean="0"/>
              <a:t>1250 </a:t>
            </a:r>
            <a:r>
              <a:rPr lang="sv-SE" dirty="0" smtClean="0"/>
              <a:t>milj foton laddas upp varje mån</a:t>
            </a:r>
          </a:p>
          <a:p>
            <a:r>
              <a:rPr lang="sv-SE" dirty="0" smtClean="0"/>
              <a:t>Genomsnitts anv har ca 130 vänner</a:t>
            </a:r>
          </a:p>
          <a:p>
            <a:r>
              <a:rPr lang="sv-SE" dirty="0" smtClean="0"/>
              <a:t>Finns över </a:t>
            </a:r>
            <a:r>
              <a:rPr lang="sv-SE" dirty="0" smtClean="0"/>
              <a:t>30 </a:t>
            </a:r>
            <a:r>
              <a:rPr lang="sv-SE" dirty="0" smtClean="0"/>
              <a:t>milj anvgrupper</a:t>
            </a:r>
          </a:p>
          <a:p>
            <a:r>
              <a:rPr lang="sv-SE" dirty="0" smtClean="0"/>
              <a:t>X milj </a:t>
            </a:r>
            <a:r>
              <a:rPr lang="sv-SE" dirty="0" smtClean="0"/>
              <a:t>anv uppdaterar sin status varje dag</a:t>
            </a:r>
          </a:p>
          <a:p>
            <a:r>
              <a:rPr lang="sv-SE" dirty="0" smtClean="0"/>
              <a:t>90% av anv är utanför USA</a:t>
            </a:r>
          </a:p>
          <a:p>
            <a:r>
              <a:rPr lang="sv-SE" dirty="0" smtClean="0"/>
              <a:t>More than </a:t>
            </a:r>
            <a:r>
              <a:rPr lang="sv-SE" dirty="0" smtClean="0"/>
              <a:t>47 </a:t>
            </a:r>
            <a:r>
              <a:rPr lang="sv-SE" dirty="0" smtClean="0"/>
              <a:t>translations-50 in develpment</a:t>
            </a:r>
          </a:p>
          <a:p>
            <a:r>
              <a:rPr lang="sv-SE" dirty="0" smtClean="0"/>
              <a:t>Över </a:t>
            </a:r>
            <a:r>
              <a:rPr lang="sv-SE" dirty="0" smtClean="0"/>
              <a:t>1200 </a:t>
            </a:r>
            <a:r>
              <a:rPr lang="sv-SE" dirty="0" smtClean="0"/>
              <a:t>milj anv på Facebook </a:t>
            </a:r>
            <a:r>
              <a:rPr lang="sv-SE" dirty="0" smtClean="0"/>
              <a:t>2014 </a:t>
            </a:r>
            <a:endParaRPr lang="sv-SE" dirty="0" smtClean="0"/>
          </a:p>
          <a:p>
            <a:endParaRPr lang="sv-SE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Fungerar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Enkel o logisk uppbyggnad av sajter</a:t>
            </a:r>
          </a:p>
          <a:p>
            <a:r>
              <a:rPr lang="sv-SE" smtClean="0"/>
              <a:t>Få klick-nå fram sökta</a:t>
            </a:r>
          </a:p>
          <a:p>
            <a:r>
              <a:rPr lang="sv-SE" smtClean="0"/>
              <a:t>Möjlighet att söka på flera olika sätt</a:t>
            </a:r>
          </a:p>
          <a:p>
            <a:r>
              <a:rPr lang="sv-SE" smtClean="0"/>
              <a:t>Intressanta länkar som tillfredställer infobehovet</a:t>
            </a:r>
          </a:p>
          <a:p>
            <a:r>
              <a:rPr lang="sv-SE" smtClean="0"/>
              <a:t>Positiva överraskningar</a:t>
            </a:r>
          </a:p>
          <a:p>
            <a:r>
              <a:rPr lang="sv-SE" smtClean="0"/>
              <a:t>Möjlighet att lagra bli igenkänd vid nästa besök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503238" y="279400"/>
            <a:ext cx="907097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Rapportens innehåll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68313" y="1619250"/>
            <a:ext cx="9070975" cy="5594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Möjligheter och hot med Internet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Turist- och konsumentbeteende på Internet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Varumärken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Affärsmodeller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Hemsida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E-handel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Sociala medier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Digitala kartor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Betalningssäkerhet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Framtidsutsikter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Möjligheter och hot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979613"/>
            <a:ext cx="9067800" cy="4897437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Lättare att komma in på marknaden, men svårare att nå ut till kunderna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Nya möjligheter till samarbete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Smalare målgrupper möjligt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Osäkerhet hos kunden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Konsumentbeteende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1979613"/>
            <a:ext cx="9067800" cy="4897437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Vem besöker hemsidan?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Vad letar besökaren efter? 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Den ”sociala turisten” som lyssnar till andra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Envägs- resp. tvåvägskommunikatören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647700" y="357188"/>
            <a:ext cx="9070975" cy="1262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Effektivare affärsmodeller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68313" y="1800225"/>
            <a:ext cx="9070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Internet innebär en ökad konkurrens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Hemsida efter kundsegment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Relationsskapande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Att förmedla en image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Se verksamheten med nya perspektiv</a:t>
            </a:r>
            <a:r>
              <a:rPr lang="sv-SE" sz="2800" b="1">
                <a:solidFill>
                  <a:srgbClr val="000000"/>
                </a:solidFill>
              </a:rPr>
              <a:t/>
            </a:r>
            <a:br>
              <a:rPr lang="sv-SE" sz="2800" b="1">
                <a:solidFill>
                  <a:srgbClr val="000000"/>
                </a:solidFill>
              </a:rPr>
            </a:br>
            <a:endParaRPr lang="sv-SE" sz="2800" b="1">
              <a:solidFill>
                <a:srgbClr val="000000"/>
              </a:solidFill>
            </a:endParaRPr>
          </a:p>
          <a:p>
            <a:pPr marL="425450" indent="-320675">
              <a:spcAft>
                <a:spcPts val="400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Fundera över sina målgrupper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-817563" y="-6350"/>
            <a:ext cx="9070976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0" algn="l"/>
                <a:tab pos="717550" algn="l"/>
                <a:tab pos="1441450" algn="l"/>
                <a:tab pos="2165350" algn="l"/>
                <a:tab pos="2889250" algn="l"/>
                <a:tab pos="3613150" algn="l"/>
                <a:tab pos="434340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6800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80713" algn="l"/>
              </a:tabLst>
            </a:pPr>
            <a:r>
              <a:rPr lang="sv-SE" sz="4400">
                <a:solidFill>
                  <a:srgbClr val="000000"/>
                </a:solidFill>
              </a:rPr>
              <a:t>E-</a:t>
            </a:r>
            <a:r>
              <a:rPr lang="sv-SE" sz="4800">
                <a:solidFill>
                  <a:srgbClr val="000000"/>
                </a:solidFill>
              </a:rPr>
              <a:t>handelsprocessen</a:t>
            </a:r>
            <a:r>
              <a:rPr lang="sv-SE" sz="4400">
                <a:solidFill>
                  <a:srgbClr val="000000"/>
                </a:solidFill>
              </a:rPr>
              <a:t>		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531813" y="1493838"/>
            <a:ext cx="2211387" cy="100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3200">
                <a:solidFill>
                  <a:srgbClr val="000000"/>
                </a:solidFill>
              </a:rPr>
              <a:t>Information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v-SE" sz="3200">
              <a:solidFill>
                <a:srgbClr val="000000"/>
              </a:solidFill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3419475" y="1231900"/>
            <a:ext cx="2022475" cy="128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Jämförelse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och beslut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v-SE" sz="2800">
              <a:solidFill>
                <a:srgbClr val="000000"/>
              </a:solidFill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4976813" y="3065463"/>
            <a:ext cx="1466850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Bokning</a:t>
            </a: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1925638" y="4157663"/>
            <a:ext cx="1665287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Betalning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2854325" y="6029325"/>
            <a:ext cx="1646238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Leverans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5764213" y="6184900"/>
            <a:ext cx="1962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Uppföljning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dirty="0" smtClean="0"/>
              <a:t>Internet i siffror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7800" cy="559593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Den svenska reseindustrin omsätter ca 300 miljarder 2012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Sysselsätter ca 175.000 medarbetare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Svensk e-handel värd 125 miljarder sek 2012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Sysselsätter ca 62.000 medarbetare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Resor,biljetter, evenemang och logi har störst omsättning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Omsättning e-handel i Sverige avseende resor och turism: 40 miljarder 2013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2005 sökte 59 % information om resor på Internet </a:t>
            </a:r>
            <a:br>
              <a:rPr lang="sv-SE" sz="2600" dirty="0" smtClean="0"/>
            </a:br>
            <a:r>
              <a:rPr lang="sv-SE" sz="2600" dirty="0" smtClean="0"/>
              <a:t>– 2010 sökte 90 % information om resor på Internet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 2013 sökte 45 % information via smartphones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En bra konverteringsgrad är 8- 10 %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sv-SE" sz="2600" dirty="0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/>
            </a:r>
            <a:br>
              <a:rPr lang="sv-SE" sz="2600" dirty="0" smtClean="0"/>
            </a:br>
            <a:endParaRPr lang="sv-SE" sz="26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Slutsats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1619250"/>
            <a:ext cx="9067800" cy="489743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Kompensera för de mjuka bitar som försvinner med IT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Sociala medier underlättar för den ”sociala turisten”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Ta hänsyn till framtidens konsument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Samverkan och samarbete viktigt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Omvärldsbevakning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Marknaden börjar mogna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Mobilt internet växer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Distribution kontra kompetens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480</Words>
  <Application>Microsoft Office PowerPoint</Application>
  <PresentationFormat>Custom</PresentationFormat>
  <Paragraphs>150</Paragraphs>
  <Slides>18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Standardformgivning</vt:lpstr>
      <vt:lpstr>Slide 1</vt:lpstr>
      <vt:lpstr>Presentation -Peter Hellman</vt:lpstr>
      <vt:lpstr>Rapportens syfte</vt:lpstr>
      <vt:lpstr>internets utveckling resor</vt:lpstr>
      <vt:lpstr>Internet evolution</vt:lpstr>
      <vt:lpstr>Digital strategi</vt:lpstr>
      <vt:lpstr>Vad är internet idag realtid – quickly</vt:lpstr>
      <vt:lpstr>2014 fakta</vt:lpstr>
      <vt:lpstr>Digital participation</vt:lpstr>
      <vt:lpstr>SocialMedia</vt:lpstr>
      <vt:lpstr>Fungerar</vt:lpstr>
      <vt:lpstr>Slide 12</vt:lpstr>
      <vt:lpstr>Möjligheter och hot</vt:lpstr>
      <vt:lpstr>Konsumentbeteende</vt:lpstr>
      <vt:lpstr>Slide 15</vt:lpstr>
      <vt:lpstr>Slide 16</vt:lpstr>
      <vt:lpstr>Internet i siffror</vt:lpstr>
      <vt:lpstr>Slutsats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”Turism och IT  - hur turismnäringen kan kommunicera bättre via Internet”</dc:title>
  <dc:creator>Kristina Bergman</dc:creator>
  <cp:lastModifiedBy>Peter</cp:lastModifiedBy>
  <cp:revision>15</cp:revision>
  <dcterms:modified xsi:type="dcterms:W3CDTF">2015-05-09T17:18:36Z</dcterms:modified>
</cp:coreProperties>
</file>