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8" r:id="rId2"/>
  </p:sldIdLst>
  <p:sldSz cx="6858000" cy="9144000" type="screen4x3"/>
  <p:notesSz cx="7099300" cy="102346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76" y="1272"/>
      </p:cViewPr>
      <p:guideLst>
        <p:guide orient="horz" pos="508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>
            <a:lvl1pPr defTabSz="981075">
              <a:defRPr sz="1300"/>
            </a:lvl1pPr>
          </a:lstStyle>
          <a:p>
            <a:endParaRPr lang="en-GB"/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t" anchorCtr="0" compatLnSpc="1">
            <a:prstTxWarp prst="textNoShape">
              <a:avLst/>
            </a:prstTxWarp>
          </a:bodyPr>
          <a:lstStyle>
            <a:lvl1pPr algn="r" defTabSz="981075">
              <a:defRPr sz="1300"/>
            </a:lvl1pPr>
          </a:lstStyle>
          <a:p>
            <a:endParaRPr lang="en-GB"/>
          </a:p>
        </p:txBody>
      </p:sp>
      <p:sp>
        <p:nvSpPr>
          <p:cNvPr id="1229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b" anchorCtr="0" compatLnSpc="1">
            <a:prstTxWarp prst="textNoShape">
              <a:avLst/>
            </a:prstTxWarp>
          </a:bodyPr>
          <a:lstStyle>
            <a:lvl1pPr defTabSz="981075">
              <a:defRPr sz="1300"/>
            </a:lvl1pPr>
          </a:lstStyle>
          <a:p>
            <a:endParaRPr lang="en-GB"/>
          </a:p>
        </p:txBody>
      </p:sp>
      <p:sp>
        <p:nvSpPr>
          <p:cNvPr id="1229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115" tIns="49058" rIns="98115" bIns="49058" numCol="1" anchor="b" anchorCtr="0" compatLnSpc="1">
            <a:prstTxWarp prst="textNoShape">
              <a:avLst/>
            </a:prstTxWarp>
          </a:bodyPr>
          <a:lstStyle>
            <a:lvl1pPr algn="r" defTabSz="981075">
              <a:defRPr sz="1300"/>
            </a:lvl1pPr>
          </a:lstStyle>
          <a:p>
            <a:fld id="{87FC6C08-1732-455C-BE44-493A7DD63AB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E0203-0665-4A3D-8F90-A49E96CFAB7B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598BC-F821-4C2C-804E-A426761B5107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B97A6-0E4D-4CDB-B4CA-D01727C343C5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9BF99-D1AB-4EC3-980E-335C23B1DFA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AAA47-F733-494E-BE71-3782508E86FB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974D7-B2B0-474F-9277-B4E21C2D9DAA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D98FE-5CA5-4D34-9C51-EF521C1133CE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CC018-AEE3-48AA-8A06-AF8C449E89D6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303F9-70F4-451B-B208-0A42D65ECE84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12397-15D8-4B01-9B7E-3A9FD4AE5E4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475E2-3333-4504-9FAD-92329BF372A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1EA850-CBE5-43EF-AF2E-E83E3C7F4280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5" name="Picture 25" descr="C:\WINDOWS\Application Data\Microsoft\Media Catalog\Downloaded Clips\cl47\j01785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2438400" cy="1625600"/>
          </a:xfrm>
          <a:prstGeom prst="rect">
            <a:avLst/>
          </a:prstGeom>
          <a:noFill/>
        </p:spPr>
      </p:pic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3124200" y="838200"/>
            <a:ext cx="33528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sv-SE" sz="1600" b="1">
                <a:solidFill>
                  <a:schemeClr val="bg2"/>
                </a:solidFill>
                <a:latin typeface="Arial" charset="0"/>
              </a:rPr>
              <a:t>PUBLIKATIONSFÖRTECKNING</a:t>
            </a:r>
          </a:p>
          <a:p>
            <a:pPr algn="ctr" eaLnBrk="0" hangingPunct="0"/>
            <a:r>
              <a:rPr lang="sv-SE" sz="1600" b="1">
                <a:solidFill>
                  <a:schemeClr val="bg2"/>
                </a:solidFill>
                <a:latin typeface="Arial" charset="0"/>
              </a:rPr>
              <a:t>HELLMAN &amp; PARTNERS</a:t>
            </a:r>
            <a:r>
              <a:rPr lang="sv-SE" sz="3500" b="1">
                <a:solidFill>
                  <a:schemeClr val="bg2"/>
                </a:solidFill>
                <a:latin typeface="Arial" charset="0"/>
              </a:rPr>
              <a:t>  </a:t>
            </a:r>
          </a:p>
          <a:p>
            <a:pPr algn="ctr" eaLnBrk="0" hangingPunct="0"/>
            <a:endParaRPr lang="sv-SE" sz="3500" b="1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5147" name="Picture 27" descr="C:\Ecn\jonigulhor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332656" y="1979712"/>
            <a:ext cx="5943600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9" name="Rectangle 29"/>
          <p:cNvSpPr>
            <a:spLocks noChangeArrowheads="1"/>
          </p:cNvSpPr>
          <p:nvPr/>
        </p:nvSpPr>
        <p:spPr bwMode="auto">
          <a:xfrm>
            <a:off x="1052736" y="2123728"/>
            <a:ext cx="4838700" cy="5539978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eaLnBrk="0" hangingPunct="0">
              <a:spcBef>
                <a:spcPct val="50000"/>
              </a:spcBef>
            </a:pPr>
            <a:r>
              <a:rPr lang="sv-SE" sz="1200" b="1" dirty="0">
                <a:solidFill>
                  <a:schemeClr val="bg2"/>
                </a:solidFill>
                <a:latin typeface="Arial" charset="0"/>
              </a:rPr>
              <a:t>Hellman &amp; Partners – publikationsförteckning</a:t>
            </a:r>
            <a:r>
              <a:rPr lang="sv-SE" sz="1200" dirty="0">
                <a:solidFill>
                  <a:schemeClr val="bg2"/>
                </a:solidFill>
                <a:latin typeface="Arial" charset="0"/>
              </a:rPr>
              <a:t>         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European Online Travel 2006-2007 Forecast 2005-2020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E-handelsrapport – Dynamic Package 2006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Kommunicera turism på nätet 2011</a:t>
            </a:r>
            <a:endParaRPr lang="sv-SE" sz="1200" dirty="0">
              <a:solidFill>
                <a:schemeClr val="bg2"/>
              </a:solidFill>
              <a:latin typeface="Arial" charset="0"/>
            </a:endParaRP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Varumärkesrelationer via Internet  2001 ETOUR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”Genomlysning av hotellbranschen – fokus på 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fastighetsägare, hotellkedjor, bokningsorganisationer 	och hotell”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”Den svenska mötesindustrin”- Turistdelegationen 2001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”Kartläggning av ägare bland reseaktörer ur ett 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riskkapitalbolags perspektiv”  2002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Reseaktörerna på Internet - </a:t>
            </a: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2000-2013 </a:t>
            </a:r>
            <a:r>
              <a:rPr lang="sv-SE" sz="1200" dirty="0">
                <a:solidFill>
                  <a:schemeClr val="bg2"/>
                </a:solidFill>
                <a:latin typeface="Arial" charset="0"/>
              </a:rPr>
              <a:t>SRF och Travel News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Studie om flyget - SBTA  2001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Avreglering av flyget -  ISBN  </a:t>
            </a: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1989 </a:t>
            </a:r>
            <a:endParaRPr lang="sv-SE" sz="1200" dirty="0">
              <a:solidFill>
                <a:schemeClr val="bg2"/>
              </a:solidFill>
              <a:latin typeface="Arial" charset="0"/>
            </a:endParaRP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Studie om distributions och ersättningsformerna - SRF 2001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Kina- möjligheternas marknad </a:t>
            </a: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Tillväxtverket </a:t>
            </a:r>
            <a:r>
              <a:rPr lang="sv-SE" sz="1200" dirty="0">
                <a:solidFill>
                  <a:schemeClr val="bg2"/>
                </a:solidFill>
                <a:latin typeface="Arial" charset="0"/>
              </a:rPr>
              <a:t>-2004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”Luxury segment” - en målgrupps studie  - juni 2005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>
                <a:solidFill>
                  <a:schemeClr val="bg2"/>
                </a:solidFill>
                <a:latin typeface="Arial" charset="0"/>
              </a:rPr>
              <a:t>E-handel och resor - december </a:t>
            </a: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2005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Mentor till ett 30 tal C och D uppsatser på Svenska Universitet</a:t>
            </a:r>
          </a:p>
          <a:p>
            <a:pPr marL="457200" indent="-457200" eaLnBrk="0" hangingPunct="0">
              <a:spcBef>
                <a:spcPct val="50000"/>
              </a:spcBef>
            </a:pPr>
            <a:r>
              <a:rPr lang="sv-SE" sz="1200" dirty="0" smtClean="0">
                <a:solidFill>
                  <a:schemeClr val="bg2"/>
                </a:solidFill>
                <a:latin typeface="Arial" charset="0"/>
              </a:rPr>
              <a:t>(Distribution,e-handel,Kina,evenemang och mötesindustrin)</a:t>
            </a:r>
            <a:endParaRPr lang="sv-SE" sz="1200" dirty="0">
              <a:solidFill>
                <a:schemeClr val="bg2"/>
              </a:solidFill>
              <a:latin typeface="Arial" charset="0"/>
            </a:endParaRPr>
          </a:p>
          <a:p>
            <a:pPr marL="457200" indent="-457200" eaLnBrk="0" hangingPunct="0">
              <a:spcBef>
                <a:spcPct val="50000"/>
              </a:spcBef>
              <a:buFontTx/>
              <a:buAutoNum type="arabicPlain" startAt="2000"/>
            </a:pPr>
            <a:endParaRPr lang="sv-SE" sz="12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5150" name="Rectangle 30"/>
          <p:cNvSpPr>
            <a:spLocks noChangeArrowheads="1"/>
          </p:cNvSpPr>
          <p:nvPr/>
        </p:nvSpPr>
        <p:spPr bwMode="auto">
          <a:xfrm>
            <a:off x="762000" y="3048000"/>
            <a:ext cx="5181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/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228600" y="7772400"/>
            <a:ext cx="54102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sv-SE" sz="1200" b="1" dirty="0">
                <a:solidFill>
                  <a:schemeClr val="bg2"/>
                </a:solidFill>
                <a:latin typeface="Arial" charset="0"/>
              </a:rPr>
              <a:t>		         Hellman &amp; Partners</a:t>
            </a:r>
          </a:p>
          <a:p>
            <a:pPr eaLnBrk="0" hangingPunct="0"/>
            <a:endParaRPr lang="sv-SE" sz="1000" dirty="0">
              <a:solidFill>
                <a:schemeClr val="bg2"/>
              </a:solidFill>
              <a:latin typeface="Arial" charset="0"/>
            </a:endParaRPr>
          </a:p>
          <a:p>
            <a:pPr eaLnBrk="0" hangingPunct="0"/>
            <a:r>
              <a:rPr lang="sv-SE" sz="1000" dirty="0">
                <a:solidFill>
                  <a:schemeClr val="bg2"/>
                </a:solidFill>
                <a:latin typeface="Arial" charset="0"/>
              </a:rPr>
              <a:t>Peter Hellman </a:t>
            </a:r>
            <a:r>
              <a:rPr lang="sv-SE" sz="1000" dirty="0" smtClean="0">
                <a:solidFill>
                  <a:schemeClr val="bg2"/>
                </a:solidFill>
                <a:latin typeface="Arial" charset="0"/>
              </a:rPr>
              <a:t>– Analytiker		Linkedin-Twitter-Facebook-merawebb.se</a:t>
            </a:r>
            <a:endParaRPr lang="sv-SE" sz="1000" dirty="0">
              <a:solidFill>
                <a:schemeClr val="bg2"/>
              </a:solidFill>
              <a:latin typeface="Arial" charset="0"/>
            </a:endParaRPr>
          </a:p>
          <a:p>
            <a:pPr eaLnBrk="0" hangingPunct="0"/>
            <a:r>
              <a:rPr lang="sv-SE" sz="1000" dirty="0">
                <a:solidFill>
                  <a:schemeClr val="bg2"/>
                </a:solidFill>
                <a:latin typeface="Arial" charset="0"/>
              </a:rPr>
              <a:t>Box </a:t>
            </a:r>
            <a:r>
              <a:rPr lang="sv-SE" sz="1000" dirty="0" smtClean="0">
                <a:solidFill>
                  <a:schemeClr val="bg2"/>
                </a:solidFill>
                <a:latin typeface="Arial" charset="0"/>
              </a:rPr>
              <a:t> 3281  10365 </a:t>
            </a:r>
            <a:r>
              <a:rPr lang="sv-SE" sz="1000" dirty="0">
                <a:solidFill>
                  <a:schemeClr val="bg2"/>
                </a:solidFill>
                <a:latin typeface="Arial" charset="0"/>
              </a:rPr>
              <a:t>Stockholm</a:t>
            </a:r>
          </a:p>
          <a:p>
            <a:pPr eaLnBrk="0" hangingPunct="0"/>
            <a:r>
              <a:rPr lang="sv-SE" sz="1000" dirty="0">
                <a:solidFill>
                  <a:schemeClr val="bg2"/>
                </a:solidFill>
                <a:latin typeface="Arial" charset="0"/>
              </a:rPr>
              <a:t>Mobil: 070/950 38 78		</a:t>
            </a:r>
            <a:r>
              <a:rPr lang="sv-SE" sz="1000" dirty="0" smtClean="0">
                <a:solidFill>
                  <a:schemeClr val="bg2"/>
                </a:solidFill>
                <a:latin typeface="Arial" charset="0"/>
              </a:rPr>
              <a:t>peter.hellman@trippus.se</a:t>
            </a:r>
            <a:r>
              <a:rPr lang="sv-SE" sz="1000" dirty="0">
                <a:solidFill>
                  <a:schemeClr val="bg2"/>
                </a:solidFill>
                <a:latin typeface="Arial" charset="0"/>
              </a:rPr>
              <a:t>	jan  </a:t>
            </a:r>
            <a:r>
              <a:rPr lang="sv-SE" sz="1000" dirty="0" smtClean="0">
                <a:solidFill>
                  <a:schemeClr val="bg2"/>
                </a:solidFill>
                <a:latin typeface="Arial" charset="0"/>
              </a:rPr>
              <a:t>2014</a:t>
            </a:r>
            <a:endParaRPr lang="sv-SE" sz="1000" dirty="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5155" name="Picture 35" descr="C:\Ecn\jonigulhor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332656" y="7668344"/>
            <a:ext cx="5943600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tandardformgivn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42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Times New Roman</vt:lpstr>
      <vt:lpstr>Arial</vt:lpstr>
      <vt:lpstr>Standardformgivning</vt:lpstr>
      <vt:lpstr>Slide 1</vt:lpstr>
    </vt:vector>
  </TitlesOfParts>
  <Company>Copticom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Pernilla Bonde</dc:creator>
  <cp:lastModifiedBy>Peter</cp:lastModifiedBy>
  <cp:revision>135</cp:revision>
  <cp:lastPrinted>2006-01-18T18:55:55Z</cp:lastPrinted>
  <dcterms:created xsi:type="dcterms:W3CDTF">2000-12-07T09:25:56Z</dcterms:created>
  <dcterms:modified xsi:type="dcterms:W3CDTF">2014-01-27T15:08:23Z</dcterms:modified>
</cp:coreProperties>
</file>